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697BB0-F617-401D-AE77-6E6BBA665E3A}">
  <a:tblStyle styleId="{54697BB0-F617-401D-AE77-6E6BBA665E3A}"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80" name="Google Shape;1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250" name="Google Shape;250;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256" name="Google Shape;256;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274" name="Google Shape;274;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296" name="Google Shape;29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54" name="Google Shape;354;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187" name="Google Shape;187;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363" name="Google Shape;363;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374" name="Google Shape;374;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387" name="Google Shape;387;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397" name="Google Shape;397;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18" name="Google Shape;41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1" name="Google Shape;461;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487" name="Google Shape;48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2" name="Google Shape;61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0" name="Google Shape;62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f3c837352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3f3c83735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23f3c837352_0_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6.png"/><Relationship Id="rId3" Type="http://schemas.openxmlformats.org/officeDocument/2006/relationships/image" Target="../media/image10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pic>
        <p:nvPicPr>
          <p:cNvPr id="87" name="Google Shape;87;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8" name="Google Shape;88;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9" name="Google Shape;89;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0" name="Google Shape;90;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1" name="Shape 91"/>
        <p:cNvGrpSpPr/>
        <p:nvPr/>
      </p:nvGrpSpPr>
      <p:grpSpPr>
        <a:xfrm>
          <a:off x="0" y="0"/>
          <a:ext cx="0" cy="0"/>
          <a:chOff x="0" y="0"/>
          <a:chExt cx="0" cy="0"/>
        </a:xfrm>
      </p:grpSpPr>
      <p:sp>
        <p:nvSpPr>
          <p:cNvPr id="92" name="Google Shape;92;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3" name="Google Shape;93;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4" name="Google Shape;94;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5" name="Google Shape;95;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6" name="Google Shape;96;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97" name="Google Shape;97;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8" name="Google Shape;98;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9" name="Shape 99"/>
        <p:cNvGrpSpPr/>
        <p:nvPr/>
      </p:nvGrpSpPr>
      <p:grpSpPr>
        <a:xfrm>
          <a:off x="0" y="0"/>
          <a:ext cx="0" cy="0"/>
          <a:chOff x="0" y="0"/>
          <a:chExt cx="0" cy="0"/>
        </a:xfrm>
      </p:grpSpPr>
      <p:pic>
        <p:nvPicPr>
          <p:cNvPr id="100" name="Google Shape;100;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1" name="Google Shape;101;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2" name="Google Shape;102;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3" name="Google Shape;103;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4" name="Shape 104"/>
        <p:cNvGrpSpPr/>
        <p:nvPr/>
      </p:nvGrpSpPr>
      <p:grpSpPr>
        <a:xfrm>
          <a:off x="0" y="0"/>
          <a:ext cx="0" cy="0"/>
          <a:chOff x="0" y="0"/>
          <a:chExt cx="0" cy="0"/>
        </a:xfrm>
      </p:grpSpPr>
      <p:sp>
        <p:nvSpPr>
          <p:cNvPr id="105" name="Google Shape;105;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6" name="Google Shape;106;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07" name="Google Shape;107;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8" name="Google Shape;108;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0" name="Google Shape;110;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1" name="Google Shape;111;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2" name="Google Shape;112;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3" name="Google Shape;113;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4" name="Google Shape;114;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5" name="Shape 115"/>
        <p:cNvGrpSpPr/>
        <p:nvPr/>
      </p:nvGrpSpPr>
      <p:grpSpPr>
        <a:xfrm>
          <a:off x="0" y="0"/>
          <a:ext cx="0" cy="0"/>
          <a:chOff x="0" y="0"/>
          <a:chExt cx="0" cy="0"/>
        </a:xfrm>
      </p:grpSpPr>
      <p:sp>
        <p:nvSpPr>
          <p:cNvPr id="116" name="Google Shape;116;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7" name="Google Shape;117;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8" name="Google Shape;118;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9" name="Google Shape;119;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0" name="Google Shape;120;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1" name="Google Shape;121;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2" name="Google Shape;122;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3" name="Shape 123"/>
        <p:cNvGrpSpPr/>
        <p:nvPr/>
      </p:nvGrpSpPr>
      <p:grpSpPr>
        <a:xfrm>
          <a:off x="0" y="0"/>
          <a:ext cx="0" cy="0"/>
          <a:chOff x="0" y="0"/>
          <a:chExt cx="0" cy="0"/>
        </a:xfrm>
      </p:grpSpPr>
      <p:sp>
        <p:nvSpPr>
          <p:cNvPr id="124" name="Google Shape;124;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5" name="Google Shape;125;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6" name="Google Shape;126;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7" name="Google Shape;127;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8" name="Google Shape;128;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9" name="Google Shape;129;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0" name="Google Shape;130;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1" name="Shape 131"/>
        <p:cNvGrpSpPr/>
        <p:nvPr/>
      </p:nvGrpSpPr>
      <p:grpSpPr>
        <a:xfrm>
          <a:off x="0" y="0"/>
          <a:ext cx="0" cy="0"/>
          <a:chOff x="0" y="0"/>
          <a:chExt cx="0" cy="0"/>
        </a:xfrm>
      </p:grpSpPr>
      <p:sp>
        <p:nvSpPr>
          <p:cNvPr id="132" name="Google Shape;132;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3" name="Google Shape;133;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4" name="Google Shape;134;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5" name="Google Shape;135;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6" name="Google Shape;136;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0" name="Google Shape;140;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1" name="Google Shape;141;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2" name="Google Shape;142;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3" name="Google Shape;143;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46" name="Google Shape;146;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 name="Google Shape;147;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1" name="Google Shape;151;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52" name="Shape 152"/>
        <p:cNvGrpSpPr/>
        <p:nvPr/>
      </p:nvGrpSpPr>
      <p:grpSpPr>
        <a:xfrm>
          <a:off x="0" y="0"/>
          <a:ext cx="0" cy="0"/>
          <a:chOff x="0" y="0"/>
          <a:chExt cx="0" cy="0"/>
        </a:xfrm>
      </p:grpSpPr>
      <p:pic>
        <p:nvPicPr>
          <p:cNvPr id="153" name="Google Shape;153;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54" name="Google Shape;154;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5" name="Google Shape;155;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6" name="Google Shape;156;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7" name="Google Shape;157;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8" name="Google Shape;158;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9" name="Google Shape;159;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0" name="Google Shape;160;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3" name="Google Shape;163;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64" name="Google Shape;164;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6" name="Google Shape;166;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67" name="Shape 167"/>
        <p:cNvGrpSpPr/>
        <p:nvPr/>
      </p:nvGrpSpPr>
      <p:grpSpPr>
        <a:xfrm>
          <a:off x="0" y="0"/>
          <a:ext cx="0" cy="0"/>
          <a:chOff x="0" y="0"/>
          <a:chExt cx="0" cy="0"/>
        </a:xfrm>
      </p:grpSpPr>
      <p:pic>
        <p:nvPicPr>
          <p:cNvPr id="168" name="Google Shape;168;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9" name="Shape 169"/>
        <p:cNvGrpSpPr/>
        <p:nvPr/>
      </p:nvGrpSpPr>
      <p:grpSpPr>
        <a:xfrm>
          <a:off x="0" y="0"/>
          <a:ext cx="0" cy="0"/>
          <a:chOff x="0" y="0"/>
          <a:chExt cx="0" cy="0"/>
        </a:xfrm>
      </p:grpSpPr>
      <p:sp>
        <p:nvSpPr>
          <p:cNvPr id="170" name="Google Shape;170;p27"/>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71" name="Google Shape;171;p27"/>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72" name="Google Shape;172;p27"/>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3" name="Google Shape;173;p27"/>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74" name="Google Shape;174;p27"/>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75" name="Google Shape;175;p27"/>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76" name="Google Shape;176;p27"/>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7" name="Google Shape;177;p27"/>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4" name="Google Shape;84;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36.png"/><Relationship Id="rId5" Type="http://schemas.openxmlformats.org/officeDocument/2006/relationships/image" Target="../media/image26.png"/><Relationship Id="rId6" Type="http://schemas.openxmlformats.org/officeDocument/2006/relationships/image" Target="../media/image35.png"/><Relationship Id="rId7"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www.openmainframeproject.org/projects" TargetMode="External"/><Relationship Id="rId4" Type="http://schemas.openxmlformats.org/officeDocument/2006/relationships/image" Target="../media/image44.png"/><Relationship Id="rId5" Type="http://schemas.openxmlformats.org/officeDocument/2006/relationships/image" Target="../media/image25.png"/><Relationship Id="rId6" Type="http://schemas.openxmlformats.org/officeDocument/2006/relationships/image" Target="../media/image30.png"/><Relationship Id="rId7" Type="http://schemas.openxmlformats.org/officeDocument/2006/relationships/image" Target="../media/image32.png"/></Relationships>
</file>

<file path=ppt/slides/_rels/slide15.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39.png"/><Relationship Id="rId13" Type="http://schemas.openxmlformats.org/officeDocument/2006/relationships/image" Target="../media/image43.png"/><Relationship Id="rId12" Type="http://schemas.openxmlformats.org/officeDocument/2006/relationships/image" Target="../media/image54.png"/><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31.png"/><Relationship Id="rId9" Type="http://schemas.openxmlformats.org/officeDocument/2006/relationships/image" Target="../media/image40.png"/><Relationship Id="rId15" Type="http://schemas.openxmlformats.org/officeDocument/2006/relationships/image" Target="../media/image42.png"/><Relationship Id="rId14" Type="http://schemas.openxmlformats.org/officeDocument/2006/relationships/image" Target="../media/image41.png"/><Relationship Id="rId17" Type="http://schemas.openxmlformats.org/officeDocument/2006/relationships/image" Target="../media/image64.png"/><Relationship Id="rId16" Type="http://schemas.openxmlformats.org/officeDocument/2006/relationships/image" Target="../media/image45.png"/><Relationship Id="rId5" Type="http://schemas.openxmlformats.org/officeDocument/2006/relationships/image" Target="../media/image34.png"/><Relationship Id="rId6" Type="http://schemas.openxmlformats.org/officeDocument/2006/relationships/image" Target="../media/image38.png"/><Relationship Id="rId7" Type="http://schemas.openxmlformats.org/officeDocument/2006/relationships/image" Target="../media/image46.png"/><Relationship Id="rId8"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landscape.openmainframeproject.org/fullscreen" TargetMode="Externa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hyperlink" Target="https://www.openmainframeproject.org/projects/cobol-check" TargetMode="External"/><Relationship Id="rId5" Type="http://schemas.openxmlformats.org/officeDocument/2006/relationships/image" Target="../media/image48.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dt.openmainframeproject.org" TargetMode="External"/><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3.jpg"/></Relationships>
</file>

<file path=ppt/slides/_rels/slide24.xml.rels><?xml version="1.0" encoding="UTF-8" standalone="yes"?><Relationships xmlns="http://schemas.openxmlformats.org/package/2006/relationships"><Relationship Id="rId10" Type="http://schemas.openxmlformats.org/officeDocument/2006/relationships/hyperlink" Target="https://www.openmainframeproject.org/category/diversity-inclusion" TargetMode="External"/><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67.jpg"/><Relationship Id="rId9" Type="http://schemas.openxmlformats.org/officeDocument/2006/relationships/image" Target="../media/image62.png"/><Relationship Id="rId5" Type="http://schemas.openxmlformats.org/officeDocument/2006/relationships/image" Target="../media/image59.jpg"/><Relationship Id="rId6" Type="http://schemas.openxmlformats.org/officeDocument/2006/relationships/image" Target="../media/image63.png"/><Relationship Id="rId7" Type="http://schemas.openxmlformats.org/officeDocument/2006/relationships/image" Target="../media/image61.png"/><Relationship Id="rId8"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openmainframeproject.org/podcast" TargetMode="External"/><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107.png"/><Relationship Id="rId7" Type="http://schemas.openxmlformats.org/officeDocument/2006/relationships/image" Target="../media/image10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tac.openmainframeproject.org/engagement/" TargetMode="External"/><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84.png"/><Relationship Id="rId7"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73.png"/><Relationship Id="rId4" Type="http://schemas.openxmlformats.org/officeDocument/2006/relationships/hyperlink" Target="https://www.openmainframeproject.org/joi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74.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72.png"/><Relationship Id="rId12"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15" Type="http://schemas.openxmlformats.org/officeDocument/2006/relationships/image" Target="../media/image81.png"/><Relationship Id="rId14" Type="http://schemas.openxmlformats.org/officeDocument/2006/relationships/image" Target="../media/image80.png"/><Relationship Id="rId17" Type="http://schemas.openxmlformats.org/officeDocument/2006/relationships/image" Target="../media/image76.png"/><Relationship Id="rId16" Type="http://schemas.openxmlformats.org/officeDocument/2006/relationships/image" Target="../media/image75.png"/><Relationship Id="rId5" Type="http://schemas.openxmlformats.org/officeDocument/2006/relationships/hyperlink" Target="https://techchannel.com/" TargetMode="External"/><Relationship Id="rId19" Type="http://schemas.openxmlformats.org/officeDocument/2006/relationships/image" Target="../media/image86.png"/><Relationship Id="rId6" Type="http://schemas.openxmlformats.org/officeDocument/2006/relationships/hyperlink" Target="https://mediaops.com/" TargetMode="External"/><Relationship Id="rId18" Type="http://schemas.openxmlformats.org/officeDocument/2006/relationships/image" Target="../media/image77.png"/><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78.png"/><Relationship Id="rId8" Type="http://schemas.openxmlformats.org/officeDocument/2006/relationships/image" Target="../media/image8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107.png"/><Relationship Id="rId7" Type="http://schemas.openxmlformats.org/officeDocument/2006/relationships/image" Target="../media/image10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9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hyperlink" Target="mailto:mentorship@openmainframeproject.org" TargetMode="Externa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87.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10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2.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training.linuxfoundation.org/" TargetMode="External"/><Relationship Id="rId4" Type="http://schemas.openxmlformats.org/officeDocument/2006/relationships/image" Target="../media/image91.png"/><Relationship Id="rId5" Type="http://schemas.openxmlformats.org/officeDocument/2006/relationships/image" Target="../media/image20.png"/><Relationship Id="rId6" Type="http://schemas.openxmlformats.org/officeDocument/2006/relationships/image" Target="../media/image96.png"/><Relationship Id="rId7" Type="http://schemas.openxmlformats.org/officeDocument/2006/relationships/image" Target="../media/image95.png"/><Relationship Id="rId8" Type="http://schemas.openxmlformats.org/officeDocument/2006/relationships/image" Target="../media/image9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dwheeler.com/sloccount/"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183" name="Google Shape;183;p28"/>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253" name="Google Shape;253;p38"/>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259" name="Google Shape;259;p39"/>
          <p:cNvGrpSpPr/>
          <p:nvPr/>
        </p:nvGrpSpPr>
        <p:grpSpPr>
          <a:xfrm>
            <a:off x="2924092" y="966610"/>
            <a:ext cx="5824108" cy="3954524"/>
            <a:chOff x="2924092" y="966610"/>
            <a:chExt cx="5824108" cy="3954524"/>
          </a:xfrm>
        </p:grpSpPr>
        <p:pic>
          <p:nvPicPr>
            <p:cNvPr id="260" name="Google Shape;260;p39"/>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261" name="Google Shape;261;p39"/>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262" name="Google Shape;262;p39"/>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63" name="Google Shape;263;p39"/>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64" name="Google Shape;264;p39"/>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65" name="Google Shape;265;p39"/>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266" name="Google Shape;266;p39"/>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267" name="Google Shape;267;p39"/>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268" name="Google Shape;268;p39"/>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269" name="Google Shape;269;p39"/>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270" name="Google Shape;270;p3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SzPct val="39600"/>
              <a:buNone/>
            </a:pPr>
            <a:r>
              <a:rPr lang="en-US" sz="2500"/>
              <a:t>Open Mainframe Project enables </a:t>
            </a:r>
            <a:r>
              <a:rPr b="1" lang="en-US" sz="2500"/>
              <a:t>sustainable open source</a:t>
            </a:r>
            <a:endParaRPr sz="2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277" name="Google Shape;277;p40"/>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278" name="Google Shape;278;p40"/>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279" name="Google Shape;279;p40"/>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280" name="Google Shape;280;p40"/>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281" name="Google Shape;281;p40"/>
          <p:cNvGrpSpPr/>
          <p:nvPr/>
        </p:nvGrpSpPr>
        <p:grpSpPr>
          <a:xfrm>
            <a:off x="790925" y="3062275"/>
            <a:ext cx="546300" cy="546300"/>
            <a:chOff x="790925" y="2833675"/>
            <a:chExt cx="546300" cy="546300"/>
          </a:xfrm>
        </p:grpSpPr>
        <p:sp>
          <p:nvSpPr>
            <p:cNvPr id="282" name="Google Shape;282;p40"/>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40"/>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84" name="Google Shape;284;p40"/>
          <p:cNvGrpSpPr/>
          <p:nvPr/>
        </p:nvGrpSpPr>
        <p:grpSpPr>
          <a:xfrm>
            <a:off x="3102133" y="3062275"/>
            <a:ext cx="546300" cy="546300"/>
            <a:chOff x="2966775" y="2833675"/>
            <a:chExt cx="546300" cy="546300"/>
          </a:xfrm>
        </p:grpSpPr>
        <p:sp>
          <p:nvSpPr>
            <p:cNvPr id="285" name="Google Shape;285;p40"/>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40"/>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87" name="Google Shape;287;p40"/>
          <p:cNvGrpSpPr/>
          <p:nvPr/>
        </p:nvGrpSpPr>
        <p:grpSpPr>
          <a:xfrm>
            <a:off x="5413342" y="3062275"/>
            <a:ext cx="546300" cy="546300"/>
            <a:chOff x="5373650" y="2863650"/>
            <a:chExt cx="546300" cy="546300"/>
          </a:xfrm>
        </p:grpSpPr>
        <p:sp>
          <p:nvSpPr>
            <p:cNvPr id="288" name="Google Shape;288;p40"/>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0"/>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290" name="Google Shape;290;p40"/>
          <p:cNvGrpSpPr/>
          <p:nvPr/>
        </p:nvGrpSpPr>
        <p:grpSpPr>
          <a:xfrm>
            <a:off x="7724550" y="3062275"/>
            <a:ext cx="546300" cy="546300"/>
            <a:chOff x="7724550" y="2897000"/>
            <a:chExt cx="546300" cy="546300"/>
          </a:xfrm>
        </p:grpSpPr>
        <p:sp>
          <p:nvSpPr>
            <p:cNvPr id="291" name="Google Shape;291;p40"/>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40"/>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293" name="Google Shape;293;p40"/>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1"/>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299" name="Google Shape;299;p41"/>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300" name="Google Shape;300;p41"/>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301" name="Google Shape;301;p41"/>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302" name="Google Shape;302;p41"/>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303" name="Google Shape;303;p41"/>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04" name="Google Shape;304;p41"/>
          <p:cNvPicPr preferRelativeResize="0"/>
          <p:nvPr/>
        </p:nvPicPr>
        <p:blipFill>
          <a:blip r:embed="rId4">
            <a:alphaModFix/>
          </a:blip>
          <a:stretch>
            <a:fillRect/>
          </a:stretch>
        </p:blipFill>
        <p:spPr>
          <a:xfrm>
            <a:off x="1884050" y="369300"/>
            <a:ext cx="7253100" cy="630425"/>
          </a:xfrm>
          <a:prstGeom prst="rect">
            <a:avLst/>
          </a:prstGeom>
          <a:noFill/>
          <a:ln>
            <a:noFill/>
          </a:ln>
        </p:spPr>
      </p:pic>
      <p:pic>
        <p:nvPicPr>
          <p:cNvPr id="305" name="Google Shape;305;p41"/>
          <p:cNvPicPr preferRelativeResize="0"/>
          <p:nvPr/>
        </p:nvPicPr>
        <p:blipFill rotWithShape="1">
          <a:blip r:embed="rId5">
            <a:alphaModFix/>
          </a:blip>
          <a:srcRect b="74490" l="0" r="0" t="0"/>
          <a:stretch/>
        </p:blipFill>
        <p:spPr>
          <a:xfrm>
            <a:off x="1926013" y="1267425"/>
            <a:ext cx="7169121" cy="630424"/>
          </a:xfrm>
          <a:prstGeom prst="rect">
            <a:avLst/>
          </a:prstGeom>
          <a:noFill/>
          <a:ln>
            <a:noFill/>
          </a:ln>
        </p:spPr>
      </p:pic>
      <p:pic>
        <p:nvPicPr>
          <p:cNvPr id="306" name="Google Shape;306;p41"/>
          <p:cNvPicPr preferRelativeResize="0"/>
          <p:nvPr/>
        </p:nvPicPr>
        <p:blipFill rotWithShape="1">
          <a:blip r:embed="rId5">
            <a:alphaModFix/>
          </a:blip>
          <a:srcRect b="0" l="0" r="22552" t="74490"/>
          <a:stretch/>
        </p:blipFill>
        <p:spPr>
          <a:xfrm>
            <a:off x="1926302" y="1949200"/>
            <a:ext cx="5552174" cy="630424"/>
          </a:xfrm>
          <a:prstGeom prst="rect">
            <a:avLst/>
          </a:prstGeom>
          <a:noFill/>
          <a:ln>
            <a:noFill/>
          </a:ln>
        </p:spPr>
      </p:pic>
      <p:pic>
        <p:nvPicPr>
          <p:cNvPr id="307" name="Google Shape;307;p41"/>
          <p:cNvPicPr preferRelativeResize="0"/>
          <p:nvPr/>
        </p:nvPicPr>
        <p:blipFill rotWithShape="1">
          <a:blip r:embed="rId6">
            <a:alphaModFix/>
          </a:blip>
          <a:srcRect b="0" l="0" r="24379" t="0"/>
          <a:stretch/>
        </p:blipFill>
        <p:spPr>
          <a:xfrm>
            <a:off x="1926300" y="3891000"/>
            <a:ext cx="5364398" cy="630425"/>
          </a:xfrm>
          <a:prstGeom prst="rect">
            <a:avLst/>
          </a:prstGeom>
          <a:noFill/>
          <a:ln>
            <a:noFill/>
          </a:ln>
        </p:spPr>
      </p:pic>
      <p:pic>
        <p:nvPicPr>
          <p:cNvPr id="308" name="Google Shape;308;p41"/>
          <p:cNvPicPr preferRelativeResize="0"/>
          <p:nvPr/>
        </p:nvPicPr>
        <p:blipFill>
          <a:blip r:embed="rId7">
            <a:alphaModFix/>
          </a:blip>
          <a:stretch>
            <a:fillRect/>
          </a:stretch>
        </p:blipFill>
        <p:spPr>
          <a:xfrm>
            <a:off x="1926303" y="2898012"/>
            <a:ext cx="2999797" cy="674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14" name="Google Shape;314;p42"/>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1000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5" name="Google Shape;315;p42"/>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6" name="Google Shape;316;p42"/>
          <p:cNvGrpSpPr/>
          <p:nvPr/>
        </p:nvGrpSpPr>
        <p:grpSpPr>
          <a:xfrm>
            <a:off x="163028" y="2976905"/>
            <a:ext cx="8523871" cy="1748496"/>
            <a:chOff x="163028" y="2976905"/>
            <a:chExt cx="8523871" cy="1748496"/>
          </a:xfrm>
        </p:grpSpPr>
        <p:grpSp>
          <p:nvGrpSpPr>
            <p:cNvPr id="317" name="Google Shape;317;p42"/>
            <p:cNvGrpSpPr/>
            <p:nvPr/>
          </p:nvGrpSpPr>
          <p:grpSpPr>
            <a:xfrm>
              <a:off x="2396375" y="2976905"/>
              <a:ext cx="4868470" cy="1329099"/>
              <a:chOff x="2124182" y="3261975"/>
              <a:chExt cx="4407052" cy="1138025"/>
            </a:xfrm>
          </p:grpSpPr>
          <p:pic>
            <p:nvPicPr>
              <p:cNvPr id="318" name="Google Shape;318;p42"/>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9" name="Google Shape;319;p42"/>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20" name="Google Shape;320;p42"/>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21" name="Google Shape;321;p42"/>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22" name="Google Shape;322;p42"/>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23" name="Google Shape;323;p42"/>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24" name="Google Shape;324;p42"/>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5" name="Google Shape;325;p42"/>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6" name="Google Shape;326;p42"/>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7" name="Google Shape;327;p42"/>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8" name="Google Shape;328;p42"/>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9" name="Google Shape;329;p42"/>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30" name="Google Shape;330;p42"/>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31" name="Google Shape;331;p42"/>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337" name="Google Shape;337;p43"/>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338" name="Google Shape;338;p43"/>
          <p:cNvPicPr preferRelativeResize="0"/>
          <p:nvPr/>
        </p:nvPicPr>
        <p:blipFill rotWithShape="1">
          <a:blip r:embed="rId4">
            <a:alphaModFix/>
          </a:blip>
          <a:srcRect b="21929" l="0" r="0" t="0"/>
          <a:stretch/>
        </p:blipFill>
        <p:spPr>
          <a:xfrm>
            <a:off x="0" y="759150"/>
            <a:ext cx="9144003" cy="36529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344" name="Google Shape;344;p4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345" name="Google Shape;345;p4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357" name="Google Shape;357;p4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358" name="Google Shape;358;p46"/>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359" name="Google Shape;359;p4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360" name="Google Shape;360;p4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Open Source for mainframe?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366" name="Google Shape;366;p4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367" name="Google Shape;367;p4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368" name="Google Shape;368;p4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369" name="Google Shape;369;p4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370" name="Google Shape;370;p4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371" name="Google Shape;371;p4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377" name="Google Shape;377;p4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378" name="Google Shape;378;p4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379" name="Google Shape;379;p4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380" name="Google Shape;380;p4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381" name="Google Shape;381;p4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382" name="Google Shape;382;p4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383" name="Google Shape;383;p4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384" name="Google Shape;384;p4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390" name="Google Shape;390;p4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391" name="Google Shape;391;p4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392" name="Google Shape;392;p4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393" name="Google Shape;393;p4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00" name="Google Shape;400;p5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a:t>
            </a:r>
            <a:r>
              <a:rPr lang="en-US">
                <a:solidFill>
                  <a:srgbClr val="000000"/>
                </a:solidFill>
              </a:rPr>
              <a:t>enablement</a:t>
            </a:r>
            <a:r>
              <a:rPr lang="en-US">
                <a:solidFill>
                  <a:srgbClr val="000000"/>
                </a:solidFill>
              </a:rPr>
              <a:t> is more than code</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407" name="Google Shape;407;p51"/>
          <p:cNvGrpSpPr/>
          <p:nvPr/>
        </p:nvGrpSpPr>
        <p:grpSpPr>
          <a:xfrm>
            <a:off x="557875" y="796100"/>
            <a:ext cx="2678801" cy="3901775"/>
            <a:chOff x="1718400" y="1321825"/>
            <a:chExt cx="2678801" cy="3901775"/>
          </a:xfrm>
        </p:grpSpPr>
        <p:pic>
          <p:nvPicPr>
            <p:cNvPr id="408" name="Google Shape;408;p5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409" name="Google Shape;409;p5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410" name="Google Shape;410;p5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411" name="Google Shape;411;p5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412" name="Google Shape;412;p5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413" name="Google Shape;413;p5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414" name="Google Shape;414;p5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415" name="Google Shape;415;p5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421" name="Google Shape;421;p52"/>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422" name="Google Shape;422;p52"/>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423" name="Google Shape;423;p52"/>
          <p:cNvGrpSpPr/>
          <p:nvPr/>
        </p:nvGrpSpPr>
        <p:grpSpPr>
          <a:xfrm>
            <a:off x="879958" y="4525041"/>
            <a:ext cx="2910942" cy="381009"/>
            <a:chOff x="879958" y="4525041"/>
            <a:chExt cx="2910942" cy="381009"/>
          </a:xfrm>
        </p:grpSpPr>
        <p:pic>
          <p:nvPicPr>
            <p:cNvPr id="424" name="Google Shape;424;p52"/>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425" name="Google Shape;425;p52"/>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426" name="Google Shape;426;p52"/>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type="title"/>
          </p:nvPr>
        </p:nvSpPr>
        <p:spPr>
          <a:xfrm>
            <a:off x="333998" y="159450"/>
            <a:ext cx="58938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innovation by providing an “open” mainframe</a:t>
            </a:r>
            <a:endParaRPr/>
          </a:p>
        </p:txBody>
      </p:sp>
      <p:sp>
        <p:nvSpPr>
          <p:cNvPr id="433" name="Google Shape;433;p53"/>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rPr lang="en-US"/>
              <a:t>More details to come in 2023</a:t>
            </a:r>
            <a:endParaRPr/>
          </a:p>
        </p:txBody>
      </p:sp>
      <p:pic>
        <p:nvPicPr>
          <p:cNvPr id="434" name="Google Shape;434;p53"/>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441" name="Google Shape;441;p54"/>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442" name="Google Shape;442;p54"/>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443" name="Google Shape;443;p54"/>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450" name="Google Shape;450;p55"/>
          <p:cNvSpPr txBox="1"/>
          <p:nvPr>
            <p:ph idx="1" type="body"/>
          </p:nvPr>
        </p:nvSpPr>
        <p:spPr>
          <a:xfrm>
            <a:off x="317500" y="943425"/>
            <a:ext cx="3964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pic>
        <p:nvPicPr>
          <p:cNvPr id="451" name="Google Shape;451;p55"/>
          <p:cNvPicPr preferRelativeResize="0"/>
          <p:nvPr/>
        </p:nvPicPr>
        <p:blipFill>
          <a:blip r:embed="rId3">
            <a:alphaModFix/>
          </a:blip>
          <a:stretch>
            <a:fillRect/>
          </a:stretch>
        </p:blipFill>
        <p:spPr>
          <a:xfrm>
            <a:off x="5452813" y="922025"/>
            <a:ext cx="2577625" cy="1047150"/>
          </a:xfrm>
          <a:prstGeom prst="rect">
            <a:avLst/>
          </a:prstGeom>
          <a:noFill/>
          <a:ln>
            <a:noFill/>
          </a:ln>
        </p:spPr>
      </p:pic>
      <p:sp>
        <p:nvSpPr>
          <p:cNvPr id="452" name="Google Shape;452;p55"/>
          <p:cNvSpPr txBox="1"/>
          <p:nvPr/>
        </p:nvSpPr>
        <p:spPr>
          <a:xfrm>
            <a:off x="5109775" y="2069625"/>
            <a:ext cx="3263700" cy="446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400"/>
              </a:spcAft>
              <a:buClr>
                <a:schemeClr val="dk1"/>
              </a:buClr>
              <a:buSzPts val="1100"/>
              <a:buFont typeface="Arial"/>
              <a:buNone/>
            </a:pPr>
            <a:r>
              <a:rPr b="1" lang="en-US" sz="1700"/>
              <a:t>2023 Dates to be announced</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195" name="Google Shape;195;p30"/>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464" name="Google Shape;464;p57"/>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465" name="Google Shape;465;p5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472" name="Google Shape;472;p5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473" name="Google Shape;473;p5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474" name="Google Shape;474;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Stay updated on the latest news</a:t>
            </a:r>
            <a:endParaRPr/>
          </a:p>
        </p:txBody>
      </p:sp>
      <p:sp>
        <p:nvSpPr>
          <p:cNvPr id="475" name="Google Shape;475;p5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476" name="Google Shape;476;p58"/>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477" name="Google Shape;477;p58"/>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81" name="Shape 481"/>
        <p:cNvGrpSpPr/>
        <p:nvPr/>
      </p:nvGrpSpPr>
      <p:grpSpPr>
        <a:xfrm>
          <a:off x="0" y="0"/>
          <a:ext cx="0" cy="0"/>
          <a:chOff x="0" y="0"/>
          <a:chExt cx="0" cy="0"/>
        </a:xfrm>
      </p:grpSpPr>
      <p:pic>
        <p:nvPicPr>
          <p:cNvPr id="482" name="Google Shape;482;p59"/>
          <p:cNvPicPr preferRelativeResize="0"/>
          <p:nvPr/>
        </p:nvPicPr>
        <p:blipFill>
          <a:blip r:embed="rId3">
            <a:alphaModFix/>
          </a:blip>
          <a:stretch>
            <a:fillRect/>
          </a:stretch>
        </p:blipFill>
        <p:spPr>
          <a:xfrm>
            <a:off x="-5337" y="805325"/>
            <a:ext cx="9154668" cy="3924700"/>
          </a:xfrm>
          <a:prstGeom prst="rect">
            <a:avLst/>
          </a:prstGeom>
          <a:noFill/>
          <a:ln>
            <a:noFill/>
          </a:ln>
        </p:spPr>
      </p:pic>
      <p:sp>
        <p:nvSpPr>
          <p:cNvPr id="483" name="Google Shape;483;p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484" name="Google Shape;484;p59"/>
          <p:cNvSpPr txBox="1"/>
          <p:nvPr/>
        </p:nvSpPr>
        <p:spPr>
          <a:xfrm>
            <a:off x="-5325" y="4730025"/>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4">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descr="12c copy" id="489" name="Google Shape;489;p60"/>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490" name="Google Shape;490;p60"/>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1" name="Google Shape;491;p60"/>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2" name="Google Shape;492;p60"/>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18 hosted projects and working groups at </a:t>
            </a:r>
            <a:r>
              <a:rPr lang="en-US" sz="1900" u="sng">
                <a:solidFill>
                  <a:schemeClr val="hlink"/>
                </a:solidFill>
                <a:hlinkClick r:id="rId4"/>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493" name="Google Shape;493;p60"/>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494" name="Google Shape;494;p60"/>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1"/>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506" name="Google Shape;506;p62"/>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513" name="Google Shape;513;p63"/>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514" name="Google Shape;514;p63"/>
          <p:cNvGrpSpPr/>
          <p:nvPr/>
        </p:nvGrpSpPr>
        <p:grpSpPr>
          <a:xfrm>
            <a:off x="7449638" y="867226"/>
            <a:ext cx="1435200" cy="4101699"/>
            <a:chOff x="7850187" y="970151"/>
            <a:chExt cx="1435200" cy="4101699"/>
          </a:xfrm>
        </p:grpSpPr>
        <p:pic>
          <p:nvPicPr>
            <p:cNvPr id="515" name="Google Shape;515;p63"/>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516" name="Google Shape;516;p63"/>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517" name="Google Shape;517;p63"/>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518" name="Google Shape;518;p6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519" name="Google Shape;519;p6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20" name="Google Shape;520;p6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521" name="Google Shape;521;p63"/>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522" name="Google Shape;522;p63"/>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523" name="Google Shape;523;p63"/>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524" name="Google Shape;524;p63"/>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525" name="Google Shape;525;p63"/>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Member exclusive opportunities for </a:t>
            </a:r>
            <a:endParaRPr/>
          </a:p>
          <a:p>
            <a:pPr indent="0" lvl="0" marL="0" rtl="0" algn="l">
              <a:spcBef>
                <a:spcPts val="0"/>
              </a:spcBef>
              <a:spcAft>
                <a:spcPts val="0"/>
              </a:spcAft>
              <a:buNone/>
            </a:pPr>
            <a:r>
              <a:rPr lang="en-US"/>
              <a:t>Open Mainframe Summit</a:t>
            </a:r>
            <a:endParaRPr/>
          </a:p>
        </p:txBody>
      </p:sp>
      <p:sp>
        <p:nvSpPr>
          <p:cNvPr id="531" name="Google Shape;531;p64"/>
          <p:cNvSpPr txBox="1"/>
          <p:nvPr>
            <p:ph idx="1" type="body"/>
          </p:nvPr>
        </p:nvSpPr>
        <p:spPr>
          <a:xfrm>
            <a:off x="317500" y="943425"/>
            <a:ext cx="4824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600"/>
              <a:t>Members have an exclusive opportunity to participate in our annual Open Mainframe Summit, this year in person in Philadelphia. This event is the focal point for the open source and mainframe community, bringing together developers, users, and executives, from the mainframe community and beyond.</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Member benefits include…</a:t>
            </a:r>
            <a:endParaRPr sz="1600"/>
          </a:p>
          <a:p>
            <a:pPr indent="-330200" lvl="0" marL="457200" rtl="0" algn="l">
              <a:spcBef>
                <a:spcPts val="400"/>
              </a:spcBef>
              <a:spcAft>
                <a:spcPts val="0"/>
              </a:spcAft>
              <a:buSzPts val="1600"/>
              <a:buChar char="-"/>
            </a:pPr>
            <a:r>
              <a:rPr lang="en-US" sz="1600"/>
              <a:t>Discounts on registration and sponsorship</a:t>
            </a:r>
            <a:endParaRPr sz="1600"/>
          </a:p>
          <a:p>
            <a:pPr indent="-330200" lvl="0" marL="457200" rtl="0" algn="l">
              <a:spcBef>
                <a:spcPts val="0"/>
              </a:spcBef>
              <a:spcAft>
                <a:spcPts val="0"/>
              </a:spcAft>
              <a:buSzPts val="1600"/>
              <a:buChar char="-"/>
            </a:pPr>
            <a:r>
              <a:rPr lang="en-US" sz="1600"/>
              <a:t>Include your news relating to open source on mainframe with our press materials to reach the 20+ reporters and analysts covering the event.</a:t>
            </a:r>
            <a:endParaRPr sz="1600"/>
          </a:p>
          <a:p>
            <a:pPr indent="-330200" lvl="0" marL="457200" rtl="0" algn="l">
              <a:spcBef>
                <a:spcPts val="0"/>
              </a:spcBef>
              <a:spcAft>
                <a:spcPts val="0"/>
              </a:spcAft>
              <a:buSzPts val="1600"/>
              <a:buChar char="-"/>
            </a:pPr>
            <a:r>
              <a:rPr lang="en-US" sz="1600"/>
              <a:t>Onsite meetings with Open Mainframe Project leadership</a:t>
            </a:r>
            <a:endParaRPr sz="1600"/>
          </a:p>
          <a:p>
            <a:pPr indent="0" lvl="0" marL="0" rtl="0" algn="l">
              <a:spcBef>
                <a:spcPts val="400"/>
              </a:spcBef>
              <a:spcAft>
                <a:spcPts val="0"/>
              </a:spcAft>
              <a:buNone/>
            </a:pPr>
            <a:r>
              <a:t/>
            </a:r>
            <a:endParaRPr sz="1600"/>
          </a:p>
        </p:txBody>
      </p:sp>
      <p:pic>
        <p:nvPicPr>
          <p:cNvPr id="532" name="Google Shape;532;p64"/>
          <p:cNvPicPr preferRelativeResize="0"/>
          <p:nvPr/>
        </p:nvPicPr>
        <p:blipFill>
          <a:blip r:embed="rId3">
            <a:alphaModFix/>
          </a:blip>
          <a:stretch>
            <a:fillRect/>
          </a:stretch>
        </p:blipFill>
        <p:spPr>
          <a:xfrm>
            <a:off x="5391805" y="1838425"/>
            <a:ext cx="3610250" cy="1466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538" name="Google Shape;538;p65"/>
          <p:cNvSpPr txBox="1"/>
          <p:nvPr>
            <p:ph idx="1" type="body"/>
          </p:nvPr>
        </p:nvSpPr>
        <p:spPr>
          <a:xfrm>
            <a:off x="317500" y="94342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539" name="Google Shape;539;p65"/>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540" name="Google Shape;540;p65"/>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546" name="Google Shape;546;p6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547" name="Google Shape;547;p6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48" name="Google Shape;548;p6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201" name="Google Shape;201;p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202" name="Google Shape;202;p31"/>
          <p:cNvSpPr txBox="1"/>
          <p:nvPr/>
        </p:nvSpPr>
        <p:spPr>
          <a:xfrm>
            <a:off x="1775119" y="1543313"/>
            <a:ext cx="5378700" cy="19857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i="0" sz="2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400"/>
              <a:buFont typeface="Arial"/>
              <a:buNone/>
            </a:pPr>
            <a:r>
              <a:t/>
            </a:r>
            <a:endParaRPr sz="2400">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But what does that mean?</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7"/>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55" name="Google Shape;555;p6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556" name="Google Shape;556;p67"/>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557" name="Google Shape;557;p67"/>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558" name="Google Shape;558;p67"/>
          <p:cNvPicPr preferRelativeResize="0"/>
          <p:nvPr/>
        </p:nvPicPr>
        <p:blipFill rotWithShape="1">
          <a:blip r:embed="rId5">
            <a:alphaModFix/>
          </a:blip>
          <a:srcRect b="0" l="0" r="0" t="3530"/>
          <a:stretch/>
        </p:blipFill>
        <p:spPr>
          <a:xfrm>
            <a:off x="4369329" y="832725"/>
            <a:ext cx="4564198" cy="3744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564" name="Google Shape;564;p68"/>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565" name="Google Shape;565;p6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571" name="Google Shape;571;p6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572" name="Google Shape;572;p69"/>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573" name="Google Shape;573;p69"/>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580" name="Google Shape;580;p70"/>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581" name="Google Shape;581;p70"/>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587" name="Google Shape;587;p71"/>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588" name="Google Shape;588;p71"/>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595" name="Google Shape;595;p72"/>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596" name="Google Shape;596;p72"/>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597" name="Google Shape;597;p72"/>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604" name="Google Shape;604;p73"/>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605" name="Google Shape;605;p73"/>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606" name="Google Shape;606;p73"/>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607" name="Google Shape;607;p73"/>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608" name="Google Shape;608;p73"/>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609" name="Google Shape;609;p73"/>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graphicFrame>
        <p:nvGraphicFramePr>
          <p:cNvPr id="614" name="Google Shape;614;p74"/>
          <p:cNvGraphicFramePr/>
          <p:nvPr/>
        </p:nvGraphicFramePr>
        <p:xfrm>
          <a:off x="455612" y="750889"/>
          <a:ext cx="3000000" cy="3000000"/>
        </p:xfrm>
        <a:graphic>
          <a:graphicData uri="http://schemas.openxmlformats.org/drawingml/2006/table">
            <a:tbl>
              <a:tblPr>
                <a:noFill/>
                <a:tableStyleId>{54697BB0-F617-401D-AE77-6E6BBA665E3A}</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615" name="Google Shape;615;p74"/>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616" name="Google Shape;616;p74"/>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617" name="Google Shape;617;p7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5"/>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623" name="Google Shape;623;p75"/>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209" name="Google Shape;209;p32"/>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210" name="Google Shape;210;p32"/>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Top 4 contributing organizations to Zowe</a:t>
            </a:r>
            <a:endParaRPr/>
          </a:p>
        </p:txBody>
      </p:sp>
      <p:pic>
        <p:nvPicPr>
          <p:cNvPr id="217" name="Google Shape;217;p33"/>
          <p:cNvPicPr preferRelativeResize="0"/>
          <p:nvPr/>
        </p:nvPicPr>
        <p:blipFill>
          <a:blip r:embed="rId3">
            <a:alphaModFix/>
          </a:blip>
          <a:stretch>
            <a:fillRect/>
          </a:stretch>
        </p:blipFill>
        <p:spPr>
          <a:xfrm>
            <a:off x="333638" y="1032375"/>
            <a:ext cx="8489523" cy="3419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222" name="Shape 222"/>
        <p:cNvGrpSpPr/>
        <p:nvPr/>
      </p:nvGrpSpPr>
      <p:grpSpPr>
        <a:xfrm>
          <a:off x="0" y="0"/>
          <a:ext cx="0" cy="0"/>
          <a:chOff x="0" y="0"/>
          <a:chExt cx="0" cy="0"/>
        </a:xfrm>
      </p:grpSpPr>
      <p:pic>
        <p:nvPicPr>
          <p:cNvPr id="223" name="Google Shape;223;p34"/>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Examples of calculated value</a:t>
            </a:r>
            <a:endParaRPr/>
          </a:p>
        </p:txBody>
      </p:sp>
      <p:sp>
        <p:nvSpPr>
          <p:cNvPr id="230" name="Google Shape;230;p35"/>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30% of contributions </a:t>
            </a:r>
            <a:r>
              <a:rPr lang="en-US" sz="1300"/>
              <a:t>(3x </a:t>
            </a:r>
            <a:r>
              <a:rPr lang="en-US" sz="1300"/>
              <a:t>multiplier</a:t>
            </a:r>
            <a:r>
              <a:rPr lang="en-US" sz="1300"/>
              <a:t> in value</a:t>
            </a:r>
            <a:r>
              <a:rPr baseline="30000" lang="en-US" sz="1300"/>
              <a:t>(1)</a:t>
            </a:r>
            <a:r>
              <a:rPr lang="en-US" sz="1300"/>
              <a:t>)</a:t>
            </a:r>
            <a:endParaRPr/>
          </a:p>
          <a:p>
            <a:pPr indent="0" lvl="0" marL="0" rtl="0" algn="l">
              <a:spcBef>
                <a:spcPts val="400"/>
              </a:spcBef>
              <a:spcAft>
                <a:spcPts val="0"/>
              </a:spcAft>
              <a:buNone/>
            </a:pPr>
            <a:r>
              <a:rPr lang="en-US"/>
              <a:t>This means Broadcom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231" name="Google Shape;231;p35"/>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pic>
        <p:nvPicPr>
          <p:cNvPr id="232" name="Google Shape;232;p35"/>
          <p:cNvPicPr preferRelativeResize="0"/>
          <p:nvPr/>
        </p:nvPicPr>
        <p:blipFill>
          <a:blip r:embed="rId4">
            <a:alphaModFix/>
          </a:blip>
          <a:stretch>
            <a:fillRect/>
          </a:stretch>
        </p:blipFill>
        <p:spPr>
          <a:xfrm>
            <a:off x="5255075" y="1169575"/>
            <a:ext cx="3041350" cy="50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239" name="Google Shape;239;p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Leadership</a:t>
            </a:r>
            <a:endParaRPr sz="1600"/>
          </a:p>
          <a:p>
            <a:pPr indent="-317500" lvl="1" marL="914400" rtl="0" algn="l">
              <a:spcBef>
                <a:spcPts val="0"/>
              </a:spcBef>
              <a:spcAft>
                <a:spcPts val="0"/>
              </a:spcAft>
              <a:buSzPts val="1400"/>
              <a:buChar char="◆"/>
            </a:pPr>
            <a:r>
              <a:rPr lang="en-US" sz="1400"/>
              <a:t>Top contributing organizations in best position to drive </a:t>
            </a:r>
            <a:r>
              <a:rPr lang="en-US" sz="1400"/>
              <a:t>ecosystem</a:t>
            </a:r>
            <a:r>
              <a:rPr lang="en-US" sz="1400"/>
              <a:t> direction.</a:t>
            </a:r>
            <a:endParaRPr sz="1400"/>
          </a:p>
          <a:p>
            <a:pPr indent="-317500" lvl="1" marL="914400" rtl="0" algn="l">
              <a:spcBef>
                <a:spcPts val="0"/>
              </a:spcBef>
              <a:spcAft>
                <a:spcPts val="0"/>
              </a:spcAft>
              <a:buSzPts val="1400"/>
              <a:buChar char="◆"/>
            </a:pPr>
            <a:r>
              <a:rPr lang="en-US" sz="1400"/>
              <a:t>End-users more likely to work with vendors who are primary contributors and invest in upstream projects.</a:t>
            </a:r>
            <a:endParaRPr sz="1400"/>
          </a:p>
          <a:p>
            <a:pPr indent="-330200" lvl="0" marL="457200" rtl="0" algn="l">
              <a:spcBef>
                <a:spcPts val="0"/>
              </a:spcBef>
              <a:spcAft>
                <a:spcPts val="0"/>
              </a:spcAft>
              <a:buSzPts val="1600"/>
              <a:buChar char="➔"/>
            </a:pPr>
            <a:r>
              <a:rPr lang="en-US" sz="1600"/>
              <a:t>Supply chain efficiencies</a:t>
            </a:r>
            <a:endParaRPr sz="1600"/>
          </a:p>
          <a:p>
            <a:pPr indent="-317500" lvl="1" marL="914400" rtl="0" algn="l">
              <a:spcBef>
                <a:spcPts val="0"/>
              </a:spcBef>
              <a:spcAft>
                <a:spcPts val="0"/>
              </a:spcAft>
              <a:buSzPts val="1400"/>
              <a:buChar char="◆"/>
            </a:pPr>
            <a:r>
              <a:rPr lang="en-US" sz="1400"/>
              <a:t>License and security vulnerability management done in upstream project</a:t>
            </a:r>
            <a:endParaRPr sz="1400"/>
          </a:p>
          <a:p>
            <a:pPr indent="-317500" lvl="1" marL="914400" rtl="0" algn="l">
              <a:spcBef>
                <a:spcPts val="0"/>
              </a:spcBef>
              <a:spcAft>
                <a:spcPts val="0"/>
              </a:spcAft>
              <a:buSzPts val="1400"/>
              <a:buChar char="◆"/>
            </a:pPr>
            <a:r>
              <a:rPr lang="en-US" sz="1400"/>
              <a:t>Partner and developer onboarding can leverage broad community versus specific vendor resources.</a:t>
            </a:r>
            <a:endParaRPr sz="1400"/>
          </a:p>
          <a:p>
            <a:pPr indent="-330200" lvl="0" marL="457200" rtl="0" algn="l">
              <a:spcBef>
                <a:spcPts val="0"/>
              </a:spcBef>
              <a:spcAft>
                <a:spcPts val="0"/>
              </a:spcAft>
              <a:buSzPts val="1600"/>
              <a:buChar char="➔"/>
            </a:pPr>
            <a:r>
              <a:rPr lang="en-US" sz="1600"/>
              <a:t>Vendor-neutral outreach and training</a:t>
            </a:r>
            <a:endParaRPr sz="1600"/>
          </a:p>
          <a:p>
            <a:pPr indent="-317500" lvl="1" marL="914400" rtl="0" algn="l">
              <a:spcBef>
                <a:spcPts val="0"/>
              </a:spcBef>
              <a:spcAft>
                <a:spcPts val="0"/>
              </a:spcAft>
              <a:buSzPts val="1400"/>
              <a:buChar char="◆"/>
            </a:pPr>
            <a:r>
              <a:rPr lang="en-US" sz="1400"/>
              <a:t>Technology enablement done at project level</a:t>
            </a:r>
            <a:endParaRPr sz="1400"/>
          </a:p>
          <a:p>
            <a:pPr indent="-317500" lvl="1" marL="914400" rtl="0" algn="l">
              <a:spcBef>
                <a:spcPts val="0"/>
              </a:spcBef>
              <a:spcAft>
                <a:spcPts val="0"/>
              </a:spcAft>
              <a:buSzPts val="1400"/>
              <a:buChar char="◆"/>
            </a:pPr>
            <a:r>
              <a:rPr lang="en-US" sz="1400"/>
              <a:t>Vendor can focus on specific value adds.</a:t>
            </a:r>
            <a:endParaRPr b="1" sz="900"/>
          </a:p>
        </p:txBody>
      </p:sp>
      <p:sp>
        <p:nvSpPr>
          <p:cNvPr id="240" name="Google Shape;240;p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